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76" r:id="rId6"/>
    <p:sldId id="277" r:id="rId7"/>
    <p:sldId id="282" r:id="rId8"/>
    <p:sldId id="283" r:id="rId9"/>
    <p:sldId id="260" r:id="rId10"/>
    <p:sldId id="261" r:id="rId11"/>
    <p:sldId id="262" r:id="rId12"/>
    <p:sldId id="263" r:id="rId13"/>
    <p:sldId id="264" r:id="rId14"/>
    <p:sldId id="278" r:id="rId15"/>
    <p:sldId id="265" r:id="rId16"/>
    <p:sldId id="266" r:id="rId17"/>
    <p:sldId id="267" r:id="rId18"/>
    <p:sldId id="268" r:id="rId19"/>
    <p:sldId id="269" r:id="rId20"/>
    <p:sldId id="270" r:id="rId21"/>
    <p:sldId id="284" r:id="rId22"/>
    <p:sldId id="271" r:id="rId23"/>
    <p:sldId id="272" r:id="rId24"/>
    <p:sldId id="279" r:id="rId25"/>
    <p:sldId id="280" r:id="rId26"/>
    <p:sldId id="281" r:id="rId27"/>
    <p:sldId id="285" r:id="rId28"/>
    <p:sldId id="273" r:id="rId29"/>
    <p:sldId id="274" r:id="rId30"/>
    <p:sldId id="275" r:id="rId3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1896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大標題與副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大標題文字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609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–王大明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270000" y="4203699"/>
            <a:ext cx="10464800" cy="812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sz="4000"/>
            </a:lvl1pPr>
          </a:lstStyle>
          <a:p>
            <a:r>
              <a:t>「在此輸入名言語錄。」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160020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大標題文字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 - 中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直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6718300" y="762000"/>
            <a:ext cx="5334000" cy="8242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大標題文字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3800"/>
              </a:spcBef>
              <a:defRPr sz="2800"/>
            </a:lvl1pPr>
            <a:lvl2pPr marL="762000" indent="-381000">
              <a:spcBef>
                <a:spcPts val="3800"/>
              </a:spcBef>
              <a:defRPr sz="2800"/>
            </a:lvl2pPr>
            <a:lvl3pPr marL="1143000" indent="-381000">
              <a:spcBef>
                <a:spcPts val="3800"/>
              </a:spcBef>
              <a:defRPr sz="2800"/>
            </a:lvl3pPr>
            <a:lvl4pPr marL="1524000" indent="-381000">
              <a:spcBef>
                <a:spcPts val="3800"/>
              </a:spcBef>
              <a:defRPr sz="2800"/>
            </a:lvl4pPr>
            <a:lvl5pPr marL="1905000" indent="-381000">
              <a:spcBef>
                <a:spcPts val="3800"/>
              </a:spcBef>
              <a:defRPr sz="28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6718300" y="762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952500" y="762884"/>
            <a:ext cx="5334000" cy="822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大標題文字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nexus.opendaylight.org/content/repositories/opendaylight.release/org/opendaylight/integration/distribution-karaf/0.5.1-Boron-SR1/distribution-karaf-0.5.1-Boron-SR1.tar.gz" TargetMode="Externa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localhost:8181/index.html#/topology" TargetMode="Externa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mininet/mininet/wiki/Mininet-VM-Images" TargetMode="Externa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opendaylight.org/view/Editing_OpenDaylight_OpenFlow_Plugin:End_to_End_Flows:Example_Flows" TargetMode="External"/><Relationship Id="rId2" Type="http://schemas.openxmlformats.org/officeDocument/2006/relationships/hyperlink" Target="http://docs.opendaylight.org/en/stable-boron/getting-started-guide/installing_opendaylight.html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mininet.org/download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4400"/>
            </a:lvl1pPr>
          </a:lstStyle>
          <a:p>
            <a:r>
              <a:rPr lang="en-US" dirty="0"/>
              <a:t>Homework 4: </a:t>
            </a:r>
            <a:r>
              <a:rPr dirty="0"/>
              <a:t>MININET/OPENDAYLIGHT INSTALLATION</a:t>
            </a:r>
          </a:p>
        </p:txBody>
      </p:sp>
      <p:sp>
        <p:nvSpPr>
          <p:cNvPr id="120" name="Shape 120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CCN lab  December 2016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Vmware</a:t>
            </a:r>
          </a:p>
        </p:txBody>
      </p:sp>
      <p:sp>
        <p:nvSpPr>
          <p:cNvPr id="136" name="Shape 13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Import the OVF file, then start the VM</a:t>
            </a:r>
          </a:p>
          <a:p>
            <a:r>
              <a:t>VMware may ask you to install VMware tools on the VM - if it asks, decline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Parallels Desktop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Use Parallels Transporter to convert the .vmdk file to an .hdd image that Parallels can use, and then create a new VM using that .hdd image as its virtual drive. Start the VM.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Log in to VM</a:t>
            </a:r>
          </a:p>
        </p:txBody>
      </p:sp>
      <p:sp>
        <p:nvSpPr>
          <p:cNvPr id="142" name="Shape 14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Account : mininet</a:t>
            </a:r>
          </a:p>
          <a:p>
            <a:r>
              <a:t>Password : mininet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Log in via SSH</a:t>
            </a:r>
          </a:p>
        </p:txBody>
      </p:sp>
      <p:sp>
        <p:nvSpPr>
          <p:cNvPr id="145" name="Shape 14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VMware : ssh -Y mininet@[mininet’s ip address]</a:t>
            </a:r>
          </a:p>
          <a:p>
            <a:r>
              <a:t>Virtualbox : Users who have set up a host-only network on eth1 should use </a:t>
            </a:r>
            <a:r>
              <a:rPr sz="2400">
                <a:solidFill>
                  <a:schemeClr val="accent2"/>
                </a:solidFill>
              </a:rPr>
              <a:t>sudo dhclient eth1 </a:t>
            </a:r>
            <a:r>
              <a:rPr sz="3600"/>
              <a:t>and check it has an ip address</a:t>
            </a:r>
          </a:p>
          <a:p>
            <a:pPr marL="890336" lvl="1" indent="-433136"/>
            <a:r>
              <a:rPr sz="3600"/>
              <a:t>ssh -Y mininet@[mininet’s eth1 ip address]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OpenDaylight</a:t>
            </a:r>
            <a:endParaRPr lang="zh-TW" altLang="en-US" dirty="0"/>
          </a:p>
        </p:txBody>
      </p:sp>
      <p:pic>
        <p:nvPicPr>
          <p:cNvPr id="2052" name="Picture 4" descr="https://www.sdxcentral.com/wp-content/uploads/2014/09/opendaylight-project-hydroge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026" y="2122432"/>
            <a:ext cx="9466298" cy="7314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4928531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OpenDaylight</a:t>
            </a:r>
          </a:p>
        </p:txBody>
      </p:sp>
      <p:sp>
        <p:nvSpPr>
          <p:cNvPr id="148" name="Shape 14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r>
              <a:t>Download from </a:t>
            </a:r>
            <a:r>
              <a:rPr sz="2400" u="sng">
                <a:hlinkClick r:id="rId2"/>
              </a:rPr>
              <a:t>https://nexus.opendaylight.org/content/repositories/opendaylight.release/org/opendaylight/integration/distribution-karaf/0.5.1-Boron-SR1/distribution-karaf-0.5.1-Boron-SR1.tar.gz</a:t>
            </a:r>
          </a:p>
        </p:txBody>
      </p:sp>
      <p:pic>
        <p:nvPicPr>
          <p:cNvPr id="149" name="螢幕快照 2016-12-07 上午10.41.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86651" y="4120587"/>
            <a:ext cx="7631498" cy="48068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OpenDaylight</a:t>
            </a:r>
          </a:p>
        </p:txBody>
      </p:sp>
      <p:sp>
        <p:nvSpPr>
          <p:cNvPr id="152" name="Shape 15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r>
              <a:t>Use cd command to opendaylight folder</a:t>
            </a:r>
          </a:p>
          <a:p>
            <a:r>
              <a:t>Input ./bin/karaf to launch opendaylight</a:t>
            </a:r>
          </a:p>
        </p:txBody>
      </p:sp>
      <p:pic>
        <p:nvPicPr>
          <p:cNvPr id="153" name="螢幕快照 2016-12-08 上午2.40.4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3041" y="4497456"/>
            <a:ext cx="11518718" cy="42341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Install feature</a:t>
            </a:r>
          </a:p>
        </p:txBody>
      </p:sp>
      <p:sp>
        <p:nvSpPr>
          <p:cNvPr id="156" name="Shape 15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8911" indent="-438911" defTabSz="560831">
              <a:spcBef>
                <a:spcPts val="4000"/>
              </a:spcBef>
              <a:defRPr sz="3648"/>
            </a:pPr>
            <a:r>
              <a:rPr dirty="0"/>
              <a:t>Use "feature install [feature name]" to install feature</a:t>
            </a:r>
          </a:p>
          <a:p>
            <a:pPr marL="1074179" lvl="1" indent="-415811" defTabSz="560831">
              <a:spcBef>
                <a:spcPts val="4000"/>
              </a:spcBef>
              <a:buSzPct val="100000"/>
              <a:buAutoNum type="arabicPeriod"/>
              <a:defRPr sz="2304"/>
            </a:pPr>
            <a:r>
              <a:rPr dirty="0" err="1"/>
              <a:t>feature:install</a:t>
            </a:r>
            <a:r>
              <a:rPr dirty="0"/>
              <a:t> odl-l2switch-switch-ui</a:t>
            </a:r>
          </a:p>
          <a:p>
            <a:pPr marL="1074179" lvl="1" indent="-415811" defTabSz="560831">
              <a:spcBef>
                <a:spcPts val="4000"/>
              </a:spcBef>
              <a:buSzPct val="100000"/>
              <a:buAutoNum type="arabicPeriod"/>
              <a:defRPr sz="2304"/>
            </a:pPr>
            <a:r>
              <a:rPr dirty="0" err="1"/>
              <a:t>feature:install</a:t>
            </a:r>
            <a:r>
              <a:rPr dirty="0"/>
              <a:t> </a:t>
            </a:r>
            <a:r>
              <a:rPr dirty="0" err="1"/>
              <a:t>odl</a:t>
            </a:r>
            <a:r>
              <a:rPr dirty="0"/>
              <a:t>-</a:t>
            </a:r>
            <a:r>
              <a:rPr dirty="0" err="1"/>
              <a:t>mdsal</a:t>
            </a:r>
            <a:r>
              <a:rPr dirty="0"/>
              <a:t>-all</a:t>
            </a:r>
          </a:p>
          <a:p>
            <a:pPr marL="1074179" lvl="1" indent="-415811" defTabSz="560831">
              <a:spcBef>
                <a:spcPts val="4000"/>
              </a:spcBef>
              <a:buSzPct val="100000"/>
              <a:buAutoNum type="arabicPeriod"/>
              <a:defRPr sz="2304"/>
            </a:pPr>
            <a:r>
              <a:rPr dirty="0" err="1"/>
              <a:t>feature:install</a:t>
            </a:r>
            <a:r>
              <a:rPr dirty="0"/>
              <a:t> </a:t>
            </a:r>
            <a:r>
              <a:rPr dirty="0" err="1"/>
              <a:t>odl-restconf</a:t>
            </a:r>
            <a:endParaRPr dirty="0"/>
          </a:p>
          <a:p>
            <a:pPr marL="1074179" lvl="1" indent="-415811" defTabSz="560831">
              <a:spcBef>
                <a:spcPts val="4000"/>
              </a:spcBef>
              <a:buSzPct val="100000"/>
              <a:buAutoNum type="arabicPeriod"/>
              <a:defRPr sz="2304"/>
            </a:pPr>
            <a:r>
              <a:rPr dirty="0" err="1"/>
              <a:t>feature:install</a:t>
            </a:r>
            <a:r>
              <a:rPr dirty="0"/>
              <a:t> </a:t>
            </a:r>
            <a:r>
              <a:rPr dirty="0" err="1"/>
              <a:t>odl</a:t>
            </a:r>
            <a:r>
              <a:rPr dirty="0"/>
              <a:t>-</a:t>
            </a:r>
            <a:r>
              <a:rPr dirty="0" err="1"/>
              <a:t>dlux</a:t>
            </a:r>
            <a:r>
              <a:rPr dirty="0"/>
              <a:t>-all</a:t>
            </a:r>
          </a:p>
          <a:p>
            <a:pPr marL="277207" indent="-277207" defTabSz="560831">
              <a:spcBef>
                <a:spcPts val="4000"/>
              </a:spcBef>
              <a:defRPr sz="3648"/>
            </a:pPr>
            <a:r>
              <a:rPr dirty="0"/>
              <a:t>Use </a:t>
            </a:r>
            <a:r>
              <a:rPr dirty="0" err="1"/>
              <a:t>feature:list</a:t>
            </a:r>
            <a:r>
              <a:rPr dirty="0"/>
              <a:t> -</a:t>
            </a:r>
            <a:r>
              <a:rPr dirty="0" err="1"/>
              <a:t>i</a:t>
            </a:r>
            <a:r>
              <a:rPr dirty="0"/>
              <a:t> to list all installed features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Topology via Web Page</a:t>
            </a:r>
          </a:p>
        </p:txBody>
      </p:sp>
      <p:sp>
        <p:nvSpPr>
          <p:cNvPr id="159" name="Shape 15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r>
              <a:t>Input </a:t>
            </a:r>
            <a:r>
              <a:rPr u="sng">
                <a:hlinkClick r:id="rId2"/>
              </a:rPr>
              <a:t>http://localhost:8181/index.html#/topology</a:t>
            </a:r>
            <a:r>
              <a:t> on your browser.</a:t>
            </a:r>
          </a:p>
        </p:txBody>
      </p:sp>
      <p:pic>
        <p:nvPicPr>
          <p:cNvPr id="160" name="螢幕快照 2016-12-08 上午2.33.3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29776" y="3837725"/>
            <a:ext cx="9745248" cy="53522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launch mininet</a:t>
            </a:r>
          </a:p>
        </p:txBody>
      </p:sp>
      <p:sp>
        <p:nvSpPr>
          <p:cNvPr id="163" name="Shape 1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r>
              <a:rPr dirty="0" err="1"/>
              <a:t>sudo</a:t>
            </a:r>
            <a:r>
              <a:rPr dirty="0"/>
              <a:t> </a:t>
            </a:r>
            <a:r>
              <a:rPr dirty="0" err="1"/>
              <a:t>mn</a:t>
            </a:r>
            <a:r>
              <a:rPr dirty="0"/>
              <a:t> --mac --switch </a:t>
            </a:r>
            <a:r>
              <a:rPr dirty="0" err="1"/>
              <a:t>ovsk,protocols</a:t>
            </a:r>
            <a:r>
              <a:rPr dirty="0"/>
              <a:t>=OpenFlow13 —controller=</a:t>
            </a:r>
            <a:r>
              <a:rPr dirty="0" err="1"/>
              <a:t>remote,ip</a:t>
            </a:r>
            <a:r>
              <a:rPr dirty="0"/>
              <a:t>=[controller’s </a:t>
            </a:r>
            <a:r>
              <a:rPr dirty="0" err="1"/>
              <a:t>ip</a:t>
            </a:r>
            <a:r>
              <a:rPr dirty="0"/>
              <a:t>] --topo linear,2</a:t>
            </a:r>
            <a:endParaRPr lang="en-US" dirty="0"/>
          </a:p>
          <a:p>
            <a:pPr hangingPunct="0">
              <a:spcBef>
                <a:spcPts val="0"/>
              </a:spcBef>
              <a:buSzTx/>
            </a:pPr>
            <a:r>
              <a:rPr lang="en-US" altLang="zh-TW" dirty="0" err="1"/>
              <a:t>sudo</a:t>
            </a:r>
            <a:r>
              <a:rPr lang="en-US" altLang="zh-TW" dirty="0"/>
              <a:t> </a:t>
            </a:r>
            <a:r>
              <a:rPr lang="en-US" altLang="zh-TW" dirty="0" err="1"/>
              <a:t>mn</a:t>
            </a:r>
            <a:r>
              <a:rPr lang="en-US" altLang="zh-TW" dirty="0"/>
              <a:t> --mac --switch </a:t>
            </a:r>
            <a:r>
              <a:rPr lang="en-US" altLang="zh-TW" dirty="0" err="1"/>
              <a:t>ovsk,protocols</a:t>
            </a:r>
            <a:r>
              <a:rPr lang="en-US" altLang="zh-TW" dirty="0"/>
              <a:t>=OpenFlow13 </a:t>
            </a:r>
          </a:p>
          <a:p>
            <a:pPr marL="0" indent="0" hangingPunct="0">
              <a:spcBef>
                <a:spcPts val="0"/>
              </a:spcBef>
              <a:buSzTx/>
              <a:buNone/>
            </a:pPr>
            <a:r>
              <a:rPr lang="en-US" altLang="zh-TW" dirty="0"/>
              <a:t>--controller=</a:t>
            </a:r>
            <a:r>
              <a:rPr lang="en-US" altLang="zh-TW" dirty="0" err="1"/>
              <a:t>remote,ip</a:t>
            </a:r>
            <a:r>
              <a:rPr lang="en-US" altLang="zh-TW" dirty="0"/>
              <a:t>=192.168.100.1 </a:t>
            </a:r>
          </a:p>
          <a:p>
            <a:pPr marL="0" indent="0" hangingPunct="0">
              <a:spcBef>
                <a:spcPts val="0"/>
              </a:spcBef>
              <a:buSzTx/>
              <a:buNone/>
            </a:pPr>
            <a:r>
              <a:rPr lang="en-US" altLang="zh-TW" dirty="0"/>
              <a:t>--custom ./mininet/custom/test.py --topo </a:t>
            </a:r>
            <a:r>
              <a:rPr lang="en-US" altLang="zh-TW" dirty="0" err="1"/>
              <a:t>mytopo</a:t>
            </a:r>
            <a:endParaRPr lang="zh-TW" altLang="en-US" dirty="0"/>
          </a:p>
          <a:p>
            <a:endParaRPr dirty="0"/>
          </a:p>
        </p:txBody>
      </p:sp>
      <p:pic>
        <p:nvPicPr>
          <p:cNvPr id="164" name="螢幕快照 2016-12-08 上午2.35.5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23246" y="6864342"/>
            <a:ext cx="8962706" cy="41529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Outline</a:t>
            </a:r>
          </a:p>
        </p:txBody>
      </p:sp>
      <p:sp>
        <p:nvSpPr>
          <p:cNvPr id="123" name="Shape 12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Mininet</a:t>
            </a:r>
          </a:p>
          <a:p>
            <a:r>
              <a:t>OpenDaylight</a:t>
            </a:r>
          </a:p>
          <a:p>
            <a:r>
              <a:t>Add flow via REST API</a:t>
            </a:r>
          </a:p>
          <a:p>
            <a:r>
              <a:t>Appendix</a:t>
            </a:r>
          </a:p>
          <a:p>
            <a:r>
              <a:t>Reference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Mininet test</a:t>
            </a:r>
          </a:p>
        </p:txBody>
      </p:sp>
      <p:sp>
        <p:nvSpPr>
          <p:cNvPr id="167" name="Shape 16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r>
              <a:rPr dirty="0"/>
              <a:t>In </a:t>
            </a:r>
            <a:r>
              <a:rPr dirty="0" err="1"/>
              <a:t>mininet</a:t>
            </a:r>
            <a:r>
              <a:rPr dirty="0"/>
              <a:t> environment we can use </a:t>
            </a:r>
            <a:r>
              <a:rPr dirty="0">
                <a:solidFill>
                  <a:schemeClr val="accent5"/>
                </a:solidFill>
              </a:rPr>
              <a:t>h1 </a:t>
            </a:r>
            <a:r>
              <a:rPr dirty="0" err="1">
                <a:solidFill>
                  <a:schemeClr val="accent5"/>
                </a:solidFill>
              </a:rPr>
              <a:t>ifconfig</a:t>
            </a:r>
            <a:r>
              <a:rPr dirty="0">
                <a:solidFill>
                  <a:schemeClr val="accent5"/>
                </a:solidFill>
              </a:rPr>
              <a:t> </a:t>
            </a:r>
            <a:r>
              <a:rPr dirty="0"/>
              <a:t>to check what h1’s </a:t>
            </a:r>
            <a:r>
              <a:rPr dirty="0" err="1"/>
              <a:t>ip</a:t>
            </a:r>
            <a:r>
              <a:rPr dirty="0"/>
              <a:t> address it is.</a:t>
            </a:r>
          </a:p>
        </p:txBody>
      </p:sp>
      <p:pic>
        <p:nvPicPr>
          <p:cNvPr id="168" name="螢幕快照 2016-12-08 上午2.32.4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45075" y="3863454"/>
            <a:ext cx="5914650" cy="57619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Get Topology via Rest APIs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curl --user </a:t>
            </a:r>
            <a:r>
              <a:rPr lang="en-US" altLang="zh-TW" dirty="0" err="1"/>
              <a:t>admin:admin</a:t>
            </a:r>
            <a:r>
              <a:rPr lang="en-US" altLang="zh-TW" dirty="0"/>
              <a:t> -H 'Accept: application/xml' -H 'Content-type: application/xml' -X GET 'http://localhost:8181/</a:t>
            </a:r>
            <a:r>
              <a:rPr lang="en-US" altLang="zh-TW" dirty="0" err="1"/>
              <a:t>restconf</a:t>
            </a:r>
            <a:r>
              <a:rPr lang="en-US" altLang="zh-TW" dirty="0"/>
              <a:t>/operational/</a:t>
            </a:r>
            <a:r>
              <a:rPr lang="en-US" altLang="zh-TW" dirty="0" err="1"/>
              <a:t>network-topology:network-topology</a:t>
            </a:r>
            <a:r>
              <a:rPr lang="en-US" altLang="zh-TW" dirty="0"/>
              <a:t>/'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8865723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Install flow to vSwitch</a:t>
            </a:r>
          </a:p>
        </p:txBody>
      </p:sp>
      <p:sp>
        <p:nvSpPr>
          <p:cNvPr id="171" name="Shape 17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83463" indent="-283463" defTabSz="362204">
              <a:spcBef>
                <a:spcPts val="2600"/>
              </a:spcBef>
              <a:defRPr sz="2356"/>
            </a:pPr>
            <a:r>
              <a:rPr dirty="0"/>
              <a:t>We can use Rest API to install flow from controller to </a:t>
            </a:r>
            <a:r>
              <a:rPr dirty="0" err="1"/>
              <a:t>vswitch</a:t>
            </a:r>
            <a:endParaRPr dirty="0"/>
          </a:p>
          <a:p>
            <a:pPr marL="283463" indent="-283463" defTabSz="362204">
              <a:spcBef>
                <a:spcPts val="2600"/>
              </a:spcBef>
              <a:defRPr sz="2356"/>
            </a:pPr>
            <a:r>
              <a:rPr lang="en-US" dirty="0"/>
              <a:t>curl --user </a:t>
            </a:r>
            <a:r>
              <a:rPr lang="en-US" dirty="0" err="1"/>
              <a:t>admin:admin</a:t>
            </a:r>
            <a:r>
              <a:rPr lang="en-US" dirty="0"/>
              <a:t> -H 'Accept: application/xml' -H 'Content-type: application/xml' -X PUT -d '&lt;?xml version="1.0" encoding="UTF-8" standalone="no"?&gt; &lt;flow </a:t>
            </a:r>
            <a:r>
              <a:rPr lang="en-US" dirty="0" err="1"/>
              <a:t>xmlns</a:t>
            </a:r>
            <a:r>
              <a:rPr lang="en-US" dirty="0"/>
              <a:t>="</a:t>
            </a:r>
            <a:r>
              <a:rPr lang="en-US" dirty="0" err="1"/>
              <a:t>urn:opendaylight:flow:inventory</a:t>
            </a:r>
            <a:r>
              <a:rPr lang="en-US" dirty="0"/>
              <a:t>"&gt; &lt;priority&gt;1&lt;/priority&gt; &lt;flow-name&gt;Foo&lt;/flow-name&gt; &lt;match&gt; &lt;</a:t>
            </a:r>
            <a:r>
              <a:rPr lang="en-US" dirty="0" err="1"/>
              <a:t>ethernet</a:t>
            </a:r>
            <a:r>
              <a:rPr lang="en-US" dirty="0"/>
              <a:t>-match&gt; &lt;</a:t>
            </a:r>
            <a:r>
              <a:rPr lang="en-US" dirty="0" err="1"/>
              <a:t>ethernet</a:t>
            </a:r>
            <a:r>
              <a:rPr lang="en-US" dirty="0"/>
              <a:t>-type&gt; &lt;type&gt;2048&lt;/type&gt; &lt;/</a:t>
            </a:r>
            <a:r>
              <a:rPr lang="en-US" dirty="0" err="1"/>
              <a:t>ethernet</a:t>
            </a:r>
            <a:r>
              <a:rPr lang="en-US" dirty="0"/>
              <a:t>-type&gt; &lt;/</a:t>
            </a:r>
            <a:r>
              <a:rPr lang="en-US" dirty="0" err="1"/>
              <a:t>ethernet</a:t>
            </a:r>
            <a:r>
              <a:rPr lang="en-US" dirty="0"/>
              <a:t>-match&gt; &lt;ipv4-destination&gt;10.0.0.2/32&lt;/ipv4-destination&gt; &lt;/match&gt; &lt;id&gt;1&lt;/id&gt; &lt;</a:t>
            </a:r>
            <a:r>
              <a:rPr lang="en-US" dirty="0" err="1"/>
              <a:t>table_id</a:t>
            </a:r>
            <a:r>
              <a:rPr lang="en-US" dirty="0"/>
              <a:t>&gt;0&lt;/</a:t>
            </a:r>
            <a:r>
              <a:rPr lang="en-US" dirty="0" err="1"/>
              <a:t>table_id</a:t>
            </a:r>
            <a:r>
              <a:rPr lang="en-US" dirty="0"/>
              <a:t>&gt; &lt;cookie&gt;0&lt;/cookie&gt; &lt;flags/&gt; &lt;instructions&gt; &lt;instruction&gt; &lt;order&gt;1&lt;/order&gt; &lt;apply-actions&gt; &lt;action&gt; &lt;order&gt;1&lt;/order&gt; &lt;output-action&gt; &lt;max-length&gt;0&lt;/max-length&gt; &lt;output-node-connector&gt;3&lt;/output-node-connector&gt; &lt;/output-action&gt; &lt;/action&gt;&lt;/apply-actions&gt; &lt;/instruction&gt; &lt;/instructions&gt; &lt;/flow&gt;' 'http://localhost:8181/</a:t>
            </a:r>
            <a:r>
              <a:rPr lang="en-US" dirty="0" err="1"/>
              <a:t>restconf</a:t>
            </a:r>
            <a:r>
              <a:rPr lang="en-US" dirty="0"/>
              <a:t>/</a:t>
            </a:r>
            <a:r>
              <a:rPr lang="en-US" dirty="0" err="1"/>
              <a:t>config</a:t>
            </a:r>
            <a:r>
              <a:rPr lang="en-US" dirty="0"/>
              <a:t>/</a:t>
            </a:r>
            <a:r>
              <a:rPr lang="en-US" dirty="0" err="1"/>
              <a:t>opendaylight-inventory:nodes</a:t>
            </a:r>
            <a:r>
              <a:rPr lang="en-US" dirty="0"/>
              <a:t>/node/openflow:1/table/0/flow/1'</a:t>
            </a:r>
          </a:p>
        </p:txBody>
      </p:sp>
      <p:sp>
        <p:nvSpPr>
          <p:cNvPr id="177" name="Shape 177"/>
          <p:cNvSpPr/>
          <p:nvPr/>
        </p:nvSpPr>
        <p:spPr>
          <a:xfrm>
            <a:off x="-103494" y="4658539"/>
            <a:ext cx="1569856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400">
                <a:solidFill>
                  <a:schemeClr val="accent6">
                    <a:hueOff val="105381"/>
                    <a:satOff val="14341"/>
                    <a:lumOff val="10801"/>
                  </a:schemeClr>
                </a:solidFill>
              </a:defRPr>
            </a:lvl1pPr>
          </a:lstStyle>
          <a:p>
            <a:r>
              <a:rPr dirty="0"/>
              <a:t>packet </a:t>
            </a:r>
            <a:r>
              <a:rPr dirty="0" err="1"/>
              <a:t>dest</a:t>
            </a:r>
            <a:endParaRPr dirty="0"/>
          </a:p>
        </p:txBody>
      </p:sp>
      <p:grpSp>
        <p:nvGrpSpPr>
          <p:cNvPr id="180" name="Group 180"/>
          <p:cNvGrpSpPr/>
          <p:nvPr/>
        </p:nvGrpSpPr>
        <p:grpSpPr>
          <a:xfrm>
            <a:off x="1367574" y="3781024"/>
            <a:ext cx="4668342" cy="1760377"/>
            <a:chOff x="0" y="0"/>
            <a:chExt cx="4668340" cy="1760376"/>
          </a:xfrm>
        </p:grpSpPr>
        <p:sp>
          <p:nvSpPr>
            <p:cNvPr id="178" name="Shape 178"/>
            <p:cNvSpPr/>
            <p:nvPr/>
          </p:nvSpPr>
          <p:spPr>
            <a:xfrm>
              <a:off x="0" y="-1"/>
              <a:ext cx="4288786" cy="17550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948" extrusionOk="0">
                  <a:moveTo>
                    <a:pt x="0" y="13480"/>
                  </a:moveTo>
                  <a:cubicBezTo>
                    <a:pt x="2490" y="3579"/>
                    <a:pt x="7494" y="-1652"/>
                    <a:pt x="12451" y="466"/>
                  </a:cubicBezTo>
                  <a:cubicBezTo>
                    <a:pt x="16923" y="2378"/>
                    <a:pt x="20495" y="9983"/>
                    <a:pt x="21600" y="19948"/>
                  </a:cubicBezTo>
                  <a:lnTo>
                    <a:pt x="18062" y="16102"/>
                  </a:lnTo>
                </a:path>
              </a:pathLst>
            </a:custGeom>
            <a:noFill/>
            <a:ln w="254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effectLst>
                    <a:outerShdw blurRad="25400" dist="23998" dir="2700000" rotWithShape="0">
                      <a:srgbClr val="000000">
                        <a:alpha val="31034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 flipV="1">
              <a:off x="4232610" y="1324646"/>
              <a:ext cx="435731" cy="435731"/>
            </a:xfrm>
            <a:prstGeom prst="line">
              <a:avLst/>
            </a:prstGeom>
            <a:noFill/>
            <a:ln w="254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effectLst>
                    <a:outerShdw blurRad="25400" dist="23998" dir="2700000" rotWithShape="0">
                      <a:srgbClr val="000000">
                        <a:alpha val="31034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181" name="Shape 181"/>
          <p:cNvSpPr/>
          <p:nvPr/>
        </p:nvSpPr>
        <p:spPr>
          <a:xfrm>
            <a:off x="8048355" y="7496372"/>
            <a:ext cx="1610564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solidFill>
                  <a:schemeClr val="accent6">
                    <a:hueOff val="105381"/>
                    <a:satOff val="14341"/>
                    <a:lumOff val="10801"/>
                  </a:schemeClr>
                </a:solidFill>
              </a:defRPr>
            </a:lvl1pPr>
          </a:lstStyle>
          <a:p>
            <a:r>
              <a:rPr dirty="0"/>
              <a:t>output port</a:t>
            </a:r>
          </a:p>
        </p:txBody>
      </p:sp>
      <p:sp>
        <p:nvSpPr>
          <p:cNvPr id="182" name="Shape 182"/>
          <p:cNvSpPr/>
          <p:nvPr/>
        </p:nvSpPr>
        <p:spPr>
          <a:xfrm flipH="1" flipV="1">
            <a:off x="7090913" y="7004649"/>
            <a:ext cx="1023070" cy="693301"/>
          </a:xfrm>
          <a:prstGeom prst="line">
            <a:avLst/>
          </a:prstGeom>
          <a:ln w="25400">
            <a:solidFill>
              <a:schemeClr val="accent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" name="矩形 1"/>
          <p:cNvSpPr/>
          <p:nvPr/>
        </p:nvSpPr>
        <p:spPr>
          <a:xfrm>
            <a:off x="3697858" y="7697950"/>
            <a:ext cx="1414732" cy="462639"/>
          </a:xfrm>
          <a:prstGeom prst="rect">
            <a:avLst/>
          </a:prstGeom>
          <a:noFill/>
          <a:ln w="28575" cap="flat">
            <a:solidFill>
              <a:schemeClr val="bg1"/>
            </a:solidFill>
            <a:miter lim="400000"/>
          </a:ln>
          <a:effectLst>
            <a:outerShdw blurRad="76200" dir="18900000" rotWithShape="0">
              <a:srgbClr val="000000">
                <a:alpha val="8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" name="圓角矩形圖說文字 2"/>
          <p:cNvSpPr/>
          <p:nvPr/>
        </p:nvSpPr>
        <p:spPr>
          <a:xfrm>
            <a:off x="3007743" y="8679735"/>
            <a:ext cx="1621766" cy="522129"/>
          </a:xfrm>
          <a:prstGeom prst="wedgeRoundRectCallout">
            <a:avLst>
              <a:gd name="adj1" fmla="val 19693"/>
              <a:gd name="adj2" fmla="val -130486"/>
              <a:gd name="adj3" fmla="val 16667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 scaled="0"/>
          </a:gradFill>
          <a:ln w="12700" cap="flat">
            <a:noFill/>
            <a:miter lim="400000"/>
          </a:ln>
          <a:effectLst>
            <a:outerShdw blurRad="76200" dir="18900000" rotWithShape="0">
              <a:srgbClr val="000000">
                <a:alpha val="8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TW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Helvetica Light"/>
              </a:rPr>
              <a:t>Switch ID</a:t>
            </a:r>
            <a:endParaRPr kumimoji="0" lang="zh-TW" altLang="en-US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733994" y="7697949"/>
            <a:ext cx="287848" cy="462639"/>
          </a:xfrm>
          <a:prstGeom prst="rect">
            <a:avLst/>
          </a:prstGeom>
          <a:noFill/>
          <a:ln w="28575" cap="flat">
            <a:solidFill>
              <a:srgbClr val="0070C0"/>
            </a:solidFill>
            <a:miter lim="400000"/>
          </a:ln>
          <a:effectLst>
            <a:outerShdw blurRad="76200" dir="18900000" rotWithShape="0">
              <a:srgbClr val="000000">
                <a:alpha val="8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2401323" y="5849021"/>
            <a:ext cx="287848" cy="462639"/>
          </a:xfrm>
          <a:prstGeom prst="rect">
            <a:avLst/>
          </a:prstGeom>
          <a:noFill/>
          <a:ln w="28575" cap="flat">
            <a:solidFill>
              <a:srgbClr val="0070C0"/>
            </a:solidFill>
            <a:miter lim="400000"/>
          </a:ln>
          <a:effectLst>
            <a:outerShdw blurRad="76200" dir="18900000" rotWithShape="0">
              <a:srgbClr val="000000">
                <a:alpha val="8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" name="圓角矩形圖說文字 18"/>
          <p:cNvSpPr/>
          <p:nvPr/>
        </p:nvSpPr>
        <p:spPr>
          <a:xfrm>
            <a:off x="4789303" y="8644016"/>
            <a:ext cx="1621766" cy="522129"/>
          </a:xfrm>
          <a:prstGeom prst="wedgeRoundRectCallout">
            <a:avLst>
              <a:gd name="adj1" fmla="val 19693"/>
              <a:gd name="adj2" fmla="val -130486"/>
              <a:gd name="adj3" fmla="val 16667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 scaled="0"/>
          </a:gradFill>
          <a:ln w="12700" cap="flat">
            <a:noFill/>
            <a:miter lim="400000"/>
          </a:ln>
          <a:effectLst>
            <a:outerShdw blurRad="76200" dir="18900000" rotWithShape="0">
              <a:srgbClr val="000000">
                <a:alpha val="8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TW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Helvetica Light"/>
              </a:rPr>
              <a:t>Table ID</a:t>
            </a:r>
            <a:endParaRPr kumimoji="0" lang="zh-TW" altLang="en-US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0" name="圓角矩形圖說文字 19"/>
          <p:cNvSpPr/>
          <p:nvPr/>
        </p:nvSpPr>
        <p:spPr>
          <a:xfrm>
            <a:off x="100742" y="6174692"/>
            <a:ext cx="1050780" cy="930751"/>
          </a:xfrm>
          <a:prstGeom prst="wedgeRoundRectCallout">
            <a:avLst>
              <a:gd name="adj1" fmla="val 165275"/>
              <a:gd name="adj2" fmla="val -43365"/>
              <a:gd name="adj3" fmla="val 16667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 scaled="0"/>
          </a:gradFill>
          <a:ln w="12700" cap="flat">
            <a:noFill/>
            <a:miter lim="400000"/>
          </a:ln>
          <a:effectLst>
            <a:outerShdw blurRad="76200" dir="18900000" rotWithShape="0">
              <a:srgbClr val="000000">
                <a:alpha val="8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TW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Helvetica Light"/>
              </a:rPr>
              <a:t>Table ID</a:t>
            </a:r>
            <a:endParaRPr kumimoji="0" lang="zh-TW" altLang="en-US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527206" y="7697948"/>
            <a:ext cx="287848" cy="462639"/>
          </a:xfrm>
          <a:prstGeom prst="rect">
            <a:avLst/>
          </a:prstGeom>
          <a:noFill/>
          <a:ln w="28575" cap="flat">
            <a:solidFill>
              <a:schemeClr val="accent3">
                <a:lumMod val="60000"/>
                <a:lumOff val="40000"/>
              </a:schemeClr>
            </a:solidFill>
            <a:miter lim="400000"/>
          </a:ln>
          <a:effectLst>
            <a:outerShdw blurRad="76200" dir="18900000" rotWithShape="0">
              <a:srgbClr val="000000">
                <a:alpha val="8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0808784" y="5496740"/>
            <a:ext cx="287848" cy="462639"/>
          </a:xfrm>
          <a:prstGeom prst="rect">
            <a:avLst/>
          </a:prstGeom>
          <a:noFill/>
          <a:ln w="28575" cap="flat">
            <a:solidFill>
              <a:schemeClr val="accent3">
                <a:lumMod val="60000"/>
                <a:lumOff val="40000"/>
              </a:schemeClr>
            </a:solidFill>
            <a:miter lim="400000"/>
          </a:ln>
          <a:effectLst>
            <a:outerShdw blurRad="76200" dir="18900000" rotWithShape="0">
              <a:srgbClr val="000000">
                <a:alpha val="8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圓角矩形圖說文字 22"/>
          <p:cNvSpPr/>
          <p:nvPr/>
        </p:nvSpPr>
        <p:spPr>
          <a:xfrm>
            <a:off x="7006292" y="8679735"/>
            <a:ext cx="1621766" cy="522129"/>
          </a:xfrm>
          <a:prstGeom prst="wedgeRoundRectCallout">
            <a:avLst>
              <a:gd name="adj1" fmla="val -62222"/>
              <a:gd name="adj2" fmla="val -138196"/>
              <a:gd name="adj3" fmla="val 16667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 scaled="0"/>
          </a:gradFill>
          <a:ln w="12700" cap="flat">
            <a:noFill/>
            <a:miter lim="400000"/>
          </a:ln>
          <a:effectLst>
            <a:outerShdw blurRad="76200" dir="18900000" rotWithShape="0">
              <a:srgbClr val="000000">
                <a:alpha val="8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TW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Helvetica Light"/>
              </a:rPr>
              <a:t>Flow ID</a:t>
            </a:r>
            <a:endParaRPr kumimoji="0" lang="zh-TW" altLang="en-US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4" name="圓角矩形圖說文字 23"/>
          <p:cNvSpPr/>
          <p:nvPr/>
        </p:nvSpPr>
        <p:spPr>
          <a:xfrm>
            <a:off x="11241417" y="6482520"/>
            <a:ext cx="1621766" cy="522129"/>
          </a:xfrm>
          <a:prstGeom prst="wedgeRoundRectCallout">
            <a:avLst>
              <a:gd name="adj1" fmla="val -62222"/>
              <a:gd name="adj2" fmla="val -138196"/>
              <a:gd name="adj3" fmla="val 16667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 scaled="0"/>
          </a:gradFill>
          <a:ln w="12700" cap="flat">
            <a:noFill/>
            <a:miter lim="400000"/>
          </a:ln>
          <a:effectLst>
            <a:outerShdw blurRad="76200" dir="18900000" rotWithShape="0">
              <a:srgbClr val="000000">
                <a:alpha val="8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TW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Helvetica Light"/>
              </a:rPr>
              <a:t>Flow ID</a:t>
            </a:r>
            <a:endParaRPr kumimoji="0" lang="zh-TW" altLang="en-US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Check Flow</a:t>
            </a:r>
          </a:p>
        </p:txBody>
      </p:sp>
      <p:sp>
        <p:nvSpPr>
          <p:cNvPr id="185" name="Shape 18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r>
              <a:t>Use </a:t>
            </a:r>
            <a:r>
              <a:rPr>
                <a:solidFill>
                  <a:schemeClr val="accent5"/>
                </a:solidFill>
              </a:rPr>
              <a:t>sh ovs-ofctl dump-flows -O OpenFlow13 s1</a:t>
            </a:r>
          </a:p>
        </p:txBody>
      </p:sp>
      <p:pic>
        <p:nvPicPr>
          <p:cNvPr id="186" name="螢幕快照 2016-12-08 上午3.35.3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559225"/>
            <a:ext cx="13004801" cy="2211841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Shape 187"/>
          <p:cNvSpPr/>
          <p:nvPr/>
        </p:nvSpPr>
        <p:spPr>
          <a:xfrm flipV="1">
            <a:off x="5561998" y="4309501"/>
            <a:ext cx="1021564" cy="2347554"/>
          </a:xfrm>
          <a:prstGeom prst="line">
            <a:avLst/>
          </a:prstGeom>
          <a:ln w="25400">
            <a:solidFill>
              <a:schemeClr val="accent3">
                <a:satOff val="-13807"/>
                <a:lumOff val="19329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88" name="Shape 188"/>
          <p:cNvSpPr/>
          <p:nvPr/>
        </p:nvSpPr>
        <p:spPr>
          <a:xfrm>
            <a:off x="2946986" y="6847440"/>
            <a:ext cx="5049369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The flow which we add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Test Topology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00" t="24764" r="35791" b="49685"/>
          <a:stretch/>
        </p:blipFill>
        <p:spPr>
          <a:xfrm>
            <a:off x="1792376" y="2328193"/>
            <a:ext cx="9650083" cy="4780912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1211531" y="7103644"/>
            <a:ext cx="10087698" cy="244169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TW" sz="3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Put test.py</a:t>
            </a:r>
            <a:r>
              <a:rPr kumimoji="0" lang="en-US" altLang="zh-TW" sz="3800" b="0" i="0" u="none" strike="noStrike" cap="none" spc="0" normalizeH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in to ~/</a:t>
            </a:r>
            <a:r>
              <a:rPr kumimoji="0" lang="en-US" altLang="zh-TW" sz="3800" b="0" i="0" u="none" strike="noStrike" cap="none" spc="0" normalizeH="0" dirty="0" err="1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mininet</a:t>
            </a:r>
            <a:r>
              <a:rPr kumimoji="0" lang="en-US" altLang="zh-TW" sz="3800" b="0" i="0" u="none" strike="noStrike" cap="none" spc="0" normalizeH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/custom/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dirty="0" err="1"/>
              <a:t>s</a:t>
            </a:r>
            <a:r>
              <a:rPr lang="en-US" altLang="zh-TW" baseline="0" dirty="0" err="1"/>
              <a:t>udo</a:t>
            </a:r>
            <a:r>
              <a:rPr lang="en-US" altLang="zh-TW" baseline="0" dirty="0"/>
              <a:t> </a:t>
            </a:r>
            <a:r>
              <a:rPr lang="en-US" altLang="zh-TW" baseline="0" dirty="0" err="1"/>
              <a:t>mn</a:t>
            </a:r>
            <a:r>
              <a:rPr lang="en-US" altLang="zh-TW" baseline="0" dirty="0"/>
              <a:t> --mac --switch </a:t>
            </a:r>
            <a:r>
              <a:rPr lang="en-US" altLang="zh-TW" baseline="0" dirty="0" err="1"/>
              <a:t>ovsk,protocol</a:t>
            </a:r>
            <a:r>
              <a:rPr lang="en-US" altLang="zh-TW" dirty="0" err="1"/>
              <a:t>s</a:t>
            </a:r>
            <a:r>
              <a:rPr lang="en-US" altLang="zh-TW" dirty="0"/>
              <a:t>=OpenFlow13 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dirty="0"/>
              <a:t>--controller=</a:t>
            </a:r>
            <a:r>
              <a:rPr lang="en-US" altLang="zh-TW" dirty="0" err="1"/>
              <a:t>remote,ip</a:t>
            </a:r>
            <a:r>
              <a:rPr lang="en-US" altLang="zh-TW" dirty="0"/>
              <a:t>=192.168.100.1 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dirty="0"/>
              <a:t>--custom ./mininet/custom/test.py --topo </a:t>
            </a:r>
            <a:r>
              <a:rPr lang="en-US" altLang="zh-TW" dirty="0" err="1"/>
              <a:t>mytopo</a:t>
            </a:r>
            <a:endParaRPr kumimoji="0" lang="zh-TW" altLang="en-US" sz="38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2212510" y="5398633"/>
            <a:ext cx="561051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TW" sz="3800" b="0" i="0" u="none" strike="noStrike" cap="none" spc="0" normalizeH="0" baseline="0" dirty="0">
                <a:ln>
                  <a:noFill/>
                </a:ln>
                <a:solidFill>
                  <a:schemeClr val="bg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h2</a:t>
            </a:r>
            <a:endParaRPr kumimoji="0" lang="zh-TW" altLang="en-US" sz="3800" b="0" i="0" u="none" strike="noStrike" cap="none" spc="0" normalizeH="0" baseline="0" dirty="0">
              <a:ln>
                <a:noFill/>
              </a:ln>
              <a:solidFill>
                <a:schemeClr val="bg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9398314" y="2882596"/>
            <a:ext cx="561051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TW" sz="3800" b="0" i="0" u="none" strike="noStrike" cap="none" spc="0" normalizeH="0" baseline="0" dirty="0">
                <a:ln>
                  <a:noFill/>
                </a:ln>
                <a:solidFill>
                  <a:schemeClr val="bg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h1</a:t>
            </a:r>
            <a:endParaRPr kumimoji="0" lang="zh-TW" altLang="en-US" sz="3800" b="0" i="0" u="none" strike="noStrike" cap="none" spc="0" normalizeH="0" baseline="0" dirty="0">
              <a:ln>
                <a:noFill/>
              </a:ln>
              <a:solidFill>
                <a:schemeClr val="bg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7945969" y="4222565"/>
            <a:ext cx="509755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dirty="0">
                <a:solidFill>
                  <a:schemeClr val="bg2"/>
                </a:solidFill>
              </a:rPr>
              <a:t>s</a:t>
            </a:r>
            <a:r>
              <a:rPr kumimoji="0" lang="en-US" altLang="zh-TW" sz="3800" b="0" i="0" u="none" strike="noStrike" cap="none" spc="0" normalizeH="0" baseline="0" dirty="0">
                <a:ln>
                  <a:noFill/>
                </a:ln>
                <a:solidFill>
                  <a:schemeClr val="bg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1</a:t>
            </a:r>
            <a:endParaRPr kumimoji="0" lang="zh-TW" altLang="en-US" sz="3800" b="0" i="0" u="none" strike="noStrike" cap="none" spc="0" normalizeH="0" baseline="0" dirty="0">
              <a:ln>
                <a:noFill/>
              </a:ln>
              <a:solidFill>
                <a:schemeClr val="bg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6689388" y="5663105"/>
            <a:ext cx="509756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dirty="0">
                <a:solidFill>
                  <a:schemeClr val="bg2"/>
                </a:solidFill>
              </a:rPr>
              <a:t>s2</a:t>
            </a:r>
            <a:endParaRPr kumimoji="0" lang="zh-TW" altLang="en-US" sz="3800" b="0" i="0" u="none" strike="noStrike" cap="none" spc="0" normalizeH="0" baseline="0" dirty="0">
              <a:ln>
                <a:noFill/>
              </a:ln>
              <a:solidFill>
                <a:schemeClr val="bg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4693811" y="5455380"/>
            <a:ext cx="509755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dirty="0">
                <a:solidFill>
                  <a:schemeClr val="bg2"/>
                </a:solidFill>
              </a:rPr>
              <a:t>s</a:t>
            </a:r>
            <a:r>
              <a:rPr kumimoji="0" lang="en-US" altLang="zh-TW" sz="3800" b="0" i="0" u="none" strike="noStrike" cap="none" spc="0" normalizeH="0" baseline="0" dirty="0">
                <a:ln>
                  <a:noFill/>
                </a:ln>
                <a:solidFill>
                  <a:schemeClr val="bg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3</a:t>
            </a:r>
            <a:endParaRPr kumimoji="0" lang="zh-TW" altLang="en-US" sz="3800" b="0" i="0" u="none" strike="noStrike" cap="none" spc="0" normalizeH="0" baseline="0" dirty="0">
              <a:ln>
                <a:noFill/>
              </a:ln>
              <a:solidFill>
                <a:schemeClr val="bg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6502400" y="2800828"/>
            <a:ext cx="509756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dirty="0">
                <a:solidFill>
                  <a:schemeClr val="bg2"/>
                </a:solidFill>
              </a:rPr>
              <a:t>s4</a:t>
            </a:r>
            <a:endParaRPr kumimoji="0" lang="zh-TW" altLang="en-US" sz="3800" b="0" i="0" u="none" strike="noStrike" cap="none" spc="0" normalizeH="0" baseline="0" dirty="0">
              <a:ln>
                <a:noFill/>
              </a:ln>
              <a:solidFill>
                <a:schemeClr val="bg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5145260" y="3544943"/>
            <a:ext cx="509756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dirty="0">
                <a:solidFill>
                  <a:schemeClr val="bg2"/>
                </a:solidFill>
              </a:rPr>
              <a:t>s5</a:t>
            </a:r>
            <a:endParaRPr kumimoji="0" lang="zh-TW" altLang="en-US" sz="3800" b="0" i="0" u="none" strike="noStrike" cap="none" spc="0" normalizeH="0" baseline="0" dirty="0">
              <a:ln>
                <a:noFill/>
              </a:ln>
              <a:solidFill>
                <a:schemeClr val="bg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手繪多邊形 12"/>
          <p:cNvSpPr/>
          <p:nvPr/>
        </p:nvSpPr>
        <p:spPr>
          <a:xfrm>
            <a:off x="3525328" y="2351782"/>
            <a:ext cx="7228936" cy="3466607"/>
          </a:xfrm>
          <a:custGeom>
            <a:avLst/>
            <a:gdLst>
              <a:gd name="connsiteX0" fmla="*/ 0 w 7228936"/>
              <a:gd name="connsiteY0" fmla="*/ 3445169 h 3466607"/>
              <a:gd name="connsiteX1" fmla="*/ 143774 w 7228936"/>
              <a:gd name="connsiteY1" fmla="*/ 3341652 h 3466607"/>
              <a:gd name="connsiteX2" fmla="*/ 862642 w 7228936"/>
              <a:gd name="connsiteY2" fmla="*/ 2490512 h 3466607"/>
              <a:gd name="connsiteX3" fmla="*/ 1098430 w 7228936"/>
              <a:gd name="connsiteY3" fmla="*/ 851493 h 3466607"/>
              <a:gd name="connsiteX4" fmla="*/ 2058838 w 7228936"/>
              <a:gd name="connsiteY4" fmla="*/ 103871 h 3466607"/>
              <a:gd name="connsiteX5" fmla="*/ 2904227 w 7228936"/>
              <a:gd name="connsiteY5" fmla="*/ 40610 h 3466607"/>
              <a:gd name="connsiteX6" fmla="*/ 4008408 w 7228936"/>
              <a:gd name="connsiteY6" fmla="*/ 431675 h 3466607"/>
              <a:gd name="connsiteX7" fmla="*/ 4715774 w 7228936"/>
              <a:gd name="connsiteY7" fmla="*/ 1162044 h 3466607"/>
              <a:gd name="connsiteX8" fmla="*/ 5687683 w 7228936"/>
              <a:gd name="connsiteY8" fmla="*/ 1472595 h 3466607"/>
              <a:gd name="connsiteX9" fmla="*/ 7228936 w 7228936"/>
              <a:gd name="connsiteY9" fmla="*/ 1415086 h 3466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228936" h="3466607">
                <a:moveTo>
                  <a:pt x="0" y="3445169"/>
                </a:moveTo>
                <a:cubicBezTo>
                  <a:pt x="0" y="3472965"/>
                  <a:pt x="0" y="3500762"/>
                  <a:pt x="143774" y="3341652"/>
                </a:cubicBezTo>
                <a:cubicBezTo>
                  <a:pt x="287548" y="3182542"/>
                  <a:pt x="703533" y="2905538"/>
                  <a:pt x="862642" y="2490512"/>
                </a:cubicBezTo>
                <a:cubicBezTo>
                  <a:pt x="1021751" y="2075486"/>
                  <a:pt x="899064" y="1249266"/>
                  <a:pt x="1098430" y="851493"/>
                </a:cubicBezTo>
                <a:cubicBezTo>
                  <a:pt x="1297796" y="453720"/>
                  <a:pt x="1757872" y="239018"/>
                  <a:pt x="2058838" y="103871"/>
                </a:cubicBezTo>
                <a:cubicBezTo>
                  <a:pt x="2359804" y="-31276"/>
                  <a:pt x="2579299" y="-14024"/>
                  <a:pt x="2904227" y="40610"/>
                </a:cubicBezTo>
                <a:cubicBezTo>
                  <a:pt x="3229155" y="95244"/>
                  <a:pt x="3706484" y="244769"/>
                  <a:pt x="4008408" y="431675"/>
                </a:cubicBezTo>
                <a:cubicBezTo>
                  <a:pt x="4310332" y="618581"/>
                  <a:pt x="4435895" y="988557"/>
                  <a:pt x="4715774" y="1162044"/>
                </a:cubicBezTo>
                <a:cubicBezTo>
                  <a:pt x="4995653" y="1335531"/>
                  <a:pt x="5268823" y="1430421"/>
                  <a:pt x="5687683" y="1472595"/>
                </a:cubicBezTo>
                <a:cubicBezTo>
                  <a:pt x="6106543" y="1514769"/>
                  <a:pt x="6667739" y="1464927"/>
                  <a:pt x="7228936" y="1415086"/>
                </a:cubicBezTo>
              </a:path>
            </a:pathLst>
          </a:custGeom>
          <a:noFill/>
          <a:ln w="38100" cap="flat">
            <a:solidFill>
              <a:srgbClr val="C00000"/>
            </a:solidFill>
            <a:miter lim="400000"/>
            <a:headEnd type="none" w="med" len="med"/>
            <a:tailEnd type="arrow" w="med" len="med"/>
          </a:ln>
          <a:effectLst>
            <a:outerShdw blurRad="76200" dir="18900000" rotWithShape="0">
              <a:srgbClr val="000000">
                <a:alpha val="8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4" name="圓角矩形圖說文字 13"/>
          <p:cNvSpPr/>
          <p:nvPr/>
        </p:nvSpPr>
        <p:spPr>
          <a:xfrm>
            <a:off x="1989826" y="2772958"/>
            <a:ext cx="2277374" cy="2156619"/>
          </a:xfrm>
          <a:prstGeom prst="wedgeRoundRectCallout">
            <a:avLst>
              <a:gd name="adj1" fmla="val 35985"/>
              <a:gd name="adj2" fmla="val 61895"/>
              <a:gd name="adj3" fmla="val 16667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 scaled="0"/>
          </a:gradFill>
          <a:ln w="12700" cap="flat">
            <a:noFill/>
            <a:miter lim="400000"/>
          </a:ln>
          <a:effectLst>
            <a:outerShdw blurRad="76200" dir="18900000" rotWithShape="0">
              <a:srgbClr val="000000">
                <a:alpha val="8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TW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Helvetica Light"/>
              </a:rPr>
              <a:t>You should redirect traffic to this path instead</a:t>
            </a:r>
            <a:r>
              <a:rPr kumimoji="0" lang="en-US" altLang="zh-TW" sz="2400" b="0" i="0" u="none" strike="noStrike" cap="none" spc="0" normalizeH="0" dirty="0">
                <a:ln>
                  <a:noFill/>
                </a:ln>
                <a:solidFill>
                  <a:srgbClr val="FFFFFF"/>
                </a:solidFill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Helvetica Light"/>
              </a:rPr>
              <a:t> of the shortest path</a:t>
            </a:r>
            <a:endParaRPr kumimoji="0" lang="zh-TW" altLang="en-US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867957858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Test Traffic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Use </a:t>
            </a:r>
            <a:r>
              <a:rPr lang="en-US" altLang="zh-TW" dirty="0" err="1"/>
              <a:t>iperf</a:t>
            </a:r>
            <a:r>
              <a:rPr lang="en-US" altLang="zh-TW" dirty="0"/>
              <a:t> or ping</a:t>
            </a:r>
          </a:p>
          <a:p>
            <a:r>
              <a:rPr lang="en-US" altLang="zh-TW" dirty="0"/>
              <a:t>h1 ping h2</a:t>
            </a:r>
          </a:p>
          <a:p>
            <a:r>
              <a:rPr lang="en-US" altLang="zh-TW" dirty="0" err="1"/>
              <a:t>iperf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86550696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Check Flow</a:t>
            </a:r>
          </a:p>
        </p:txBody>
      </p:sp>
      <p:sp>
        <p:nvSpPr>
          <p:cNvPr id="185" name="Shape 18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r>
              <a:rPr dirty="0"/>
              <a:t>Use </a:t>
            </a:r>
            <a:r>
              <a:rPr dirty="0" err="1">
                <a:solidFill>
                  <a:schemeClr val="accent5"/>
                </a:solidFill>
              </a:rPr>
              <a:t>sh</a:t>
            </a:r>
            <a:r>
              <a:rPr dirty="0">
                <a:solidFill>
                  <a:schemeClr val="accent5"/>
                </a:solidFill>
              </a:rPr>
              <a:t> </a:t>
            </a:r>
            <a:r>
              <a:rPr dirty="0" err="1">
                <a:solidFill>
                  <a:schemeClr val="accent5"/>
                </a:solidFill>
              </a:rPr>
              <a:t>ovs-ofctl</a:t>
            </a:r>
            <a:r>
              <a:rPr dirty="0">
                <a:solidFill>
                  <a:schemeClr val="accent5"/>
                </a:solidFill>
              </a:rPr>
              <a:t> dump-flows -O OpenFlow13 s1</a:t>
            </a:r>
          </a:p>
        </p:txBody>
      </p:sp>
      <p:pic>
        <p:nvPicPr>
          <p:cNvPr id="186" name="螢幕快照 2016-12-08 上午3.35.3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559225"/>
            <a:ext cx="13004801" cy="221184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矩形 1"/>
          <p:cNvSpPr/>
          <p:nvPr/>
        </p:nvSpPr>
        <p:spPr>
          <a:xfrm>
            <a:off x="3979653" y="3864634"/>
            <a:ext cx="2662687" cy="454324"/>
          </a:xfrm>
          <a:prstGeom prst="rect">
            <a:avLst/>
          </a:prstGeom>
          <a:noFill/>
          <a:ln w="28575" cap="flat">
            <a:solidFill>
              <a:schemeClr val="bg1"/>
            </a:solidFill>
            <a:miter lim="400000"/>
          </a:ln>
          <a:effectLst>
            <a:outerShdw blurRad="76200" dir="18900000" rotWithShape="0">
              <a:srgbClr val="000000">
                <a:alpha val="8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92714512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Contact your TAs</a:t>
            </a:r>
          </a:p>
          <a:p>
            <a:r>
              <a:rPr lang="en-US" altLang="zh-TW" dirty="0"/>
              <a:t>Jan. 3 ~ Jan. 6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52289400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Appendix </a:t>
            </a:r>
          </a:p>
        </p:txBody>
      </p:sp>
      <p:sp>
        <p:nvSpPr>
          <p:cNvPr id="191" name="Shape 19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Mininet CLI command</a:t>
            </a:r>
          </a:p>
        </p:txBody>
      </p:sp>
      <p:pic>
        <p:nvPicPr>
          <p:cNvPr id="192" name="螢幕快照 2016-12-08 上午3.38.4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92439" y="2161018"/>
            <a:ext cx="5356716" cy="71460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Appendix</a:t>
            </a:r>
          </a:p>
        </p:txBody>
      </p:sp>
      <p:sp>
        <p:nvSpPr>
          <p:cNvPr id="195" name="Shape 19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mn command’s</a:t>
            </a:r>
          </a:p>
          <a:p>
            <a:pPr marL="0" indent="0">
              <a:buSzTx/>
              <a:buNone/>
            </a:pPr>
            <a:r>
              <a:t>   argument</a:t>
            </a:r>
          </a:p>
        </p:txBody>
      </p:sp>
      <p:pic>
        <p:nvPicPr>
          <p:cNvPr id="196" name="螢幕快照 2016-12-08 上午3.40.0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87462" y="3409745"/>
            <a:ext cx="6327730" cy="49573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Mininet</a:t>
            </a:r>
          </a:p>
        </p:txBody>
      </p:sp>
      <p:sp>
        <p:nvSpPr>
          <p:cNvPr id="126" name="Shape 12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r>
              <a:t>Download virtual disk from </a:t>
            </a:r>
            <a:r>
              <a:rPr sz="2400" u="sng">
                <a:hlinkClick r:id="rId2"/>
              </a:rPr>
              <a:t>https://github.com/mininet/mininet/wiki/Mininet-VM-Images</a:t>
            </a:r>
          </a:p>
        </p:txBody>
      </p:sp>
      <p:pic>
        <p:nvPicPr>
          <p:cNvPr id="127" name="螢幕快照 2016-12-07 上午10.12.3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21396" y="3733800"/>
            <a:ext cx="8762008" cy="55447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reference</a:t>
            </a:r>
          </a:p>
        </p:txBody>
      </p:sp>
      <p:sp>
        <p:nvSpPr>
          <p:cNvPr id="199" name="Shape 19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u="sng">
                <a:hlinkClick r:id="rId2"/>
              </a:rPr>
              <a:t>http://docs.opendaylight.org/en/stable-boron/getting-started-guide/installing_opendaylight.html</a:t>
            </a:r>
          </a:p>
          <a:p>
            <a:r>
              <a:rPr u="sng">
                <a:hlinkClick r:id="rId3"/>
              </a:rPr>
              <a:t>https://wiki.opendaylight.org/view/Editing_OpenDaylight_OpenFlow_Plugin:End_to_End_Flows:Example_Flows</a:t>
            </a:r>
          </a:p>
          <a:p>
            <a:r>
              <a:rPr u="sng">
                <a:hlinkClick r:id="rId4"/>
              </a:rPr>
              <a:t>http://mininet.org/download/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Mininet</a:t>
            </a:r>
          </a:p>
        </p:txBody>
      </p:sp>
      <p:sp>
        <p:nvSpPr>
          <p:cNvPr id="130" name="Shape 13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Boot Mininet by Virtualbox, Vmware, Parallels Desktop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Virtualbox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2254369" y="3331306"/>
            <a:ext cx="2955985" cy="1949252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 scaled="0"/>
          </a:gradFill>
          <a:ln w="12700" cap="flat">
            <a:noFill/>
            <a:miter lim="400000"/>
          </a:ln>
          <a:effectLst>
            <a:outerShdw blurRad="76200" dir="18900000" rotWithShape="0">
              <a:srgbClr val="000000">
                <a:alpha val="8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TW" sz="2400" dirty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TW" sz="2400" dirty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sz="2400" dirty="0" err="1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rPr>
              <a:t>Mininet</a:t>
            </a:r>
            <a:r>
              <a:rPr lang="en-US" altLang="zh-TW" sz="2400" dirty="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rPr>
              <a:t> image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TW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070785" y="3331306"/>
            <a:ext cx="2955985" cy="1949252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 scaled="0"/>
          </a:gradFill>
          <a:ln w="12700" cap="flat">
            <a:noFill/>
            <a:miter lim="400000"/>
          </a:ln>
          <a:effectLst>
            <a:outerShdw blurRad="76200" dir="18900000" rotWithShape="0">
              <a:srgbClr val="000000">
                <a:alpha val="8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TW" sz="2400" dirty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TW" sz="2400" dirty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sz="2400" dirty="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rPr>
              <a:t>Ubuntu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TW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661140" y="6609011"/>
            <a:ext cx="2955985" cy="471924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2400" dirty="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rPr>
              <a:t>內部網路</a:t>
            </a:r>
            <a:endParaRPr kumimoji="0" lang="en-US" altLang="zh-TW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8" name="直線接點 7"/>
          <p:cNvCxnSpPr>
            <a:stCxn id="4" idx="2"/>
          </p:cNvCxnSpPr>
          <p:nvPr/>
        </p:nvCxnSpPr>
        <p:spPr>
          <a:xfrm>
            <a:off x="3732362" y="5280558"/>
            <a:ext cx="1713781" cy="1328453"/>
          </a:xfrm>
          <a:prstGeom prst="line">
            <a:avLst/>
          </a:prstGeom>
          <a:noFill/>
          <a:ln w="25400" cap="flat">
            <a:solidFill>
              <a:srgbClr val="FFFFFF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" name="直線接點 9"/>
          <p:cNvCxnSpPr/>
          <p:nvPr/>
        </p:nvCxnSpPr>
        <p:spPr>
          <a:xfrm flipH="1">
            <a:off x="6958642" y="5280558"/>
            <a:ext cx="1380226" cy="1328453"/>
          </a:xfrm>
          <a:prstGeom prst="line">
            <a:avLst/>
          </a:prstGeom>
          <a:noFill/>
          <a:ln w="25400" cap="flat">
            <a:solidFill>
              <a:srgbClr val="FFFFFF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" name="矩形 10"/>
          <p:cNvSpPr/>
          <p:nvPr/>
        </p:nvSpPr>
        <p:spPr>
          <a:xfrm>
            <a:off x="9282023" y="6609011"/>
            <a:ext cx="2955985" cy="471924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sz="2400" dirty="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rPr>
              <a:t>NAT</a:t>
            </a:r>
            <a:endParaRPr kumimoji="0" lang="en-US" altLang="zh-TW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3" name="直線接點 12"/>
          <p:cNvCxnSpPr>
            <a:endCxn id="11" idx="0"/>
          </p:cNvCxnSpPr>
          <p:nvPr/>
        </p:nvCxnSpPr>
        <p:spPr>
          <a:xfrm>
            <a:off x="8787442" y="5280558"/>
            <a:ext cx="1972574" cy="1328453"/>
          </a:xfrm>
          <a:prstGeom prst="line">
            <a:avLst/>
          </a:prstGeom>
          <a:noFill/>
          <a:ln w="25400" cap="flat">
            <a:solidFill>
              <a:srgbClr val="FFFFFF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" name="雲朵形 13"/>
          <p:cNvSpPr/>
          <p:nvPr/>
        </p:nvSpPr>
        <p:spPr>
          <a:xfrm>
            <a:off x="9773729" y="7636858"/>
            <a:ext cx="2343510" cy="1842810"/>
          </a:xfrm>
          <a:prstGeom prst="cloud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TW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TW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Helvetica Light"/>
              </a:rPr>
              <a:t>Internet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TW" sz="2400" dirty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</a:endParaRPr>
          </a:p>
        </p:txBody>
      </p:sp>
      <p:cxnSp>
        <p:nvCxnSpPr>
          <p:cNvPr id="16" name="直線接點 15"/>
          <p:cNvCxnSpPr>
            <a:stCxn id="11" idx="2"/>
            <a:endCxn id="14" idx="3"/>
          </p:cNvCxnSpPr>
          <p:nvPr/>
        </p:nvCxnSpPr>
        <p:spPr>
          <a:xfrm>
            <a:off x="10760016" y="7080935"/>
            <a:ext cx="185468" cy="661287"/>
          </a:xfrm>
          <a:prstGeom prst="line">
            <a:avLst/>
          </a:prstGeom>
          <a:noFill/>
          <a:ln w="25400" cap="flat">
            <a:solidFill>
              <a:srgbClr val="FFFFFF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7" name="文字方塊 16"/>
          <p:cNvSpPr txBox="1"/>
          <p:nvPr/>
        </p:nvSpPr>
        <p:spPr>
          <a:xfrm>
            <a:off x="9412832" y="5280558"/>
            <a:ext cx="1352934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TW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Interface</a:t>
            </a:r>
            <a:r>
              <a:rPr kumimoji="0" lang="en-US" altLang="zh-TW" sz="2400" b="0" i="0" u="none" strike="noStrike" cap="none" spc="0" normalizeH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1</a:t>
            </a:r>
            <a:endParaRPr kumimoji="0" lang="zh-TW" altLang="en-US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6445345" y="5280558"/>
            <a:ext cx="1352935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TW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Interface</a:t>
            </a:r>
            <a:r>
              <a:rPr kumimoji="0" lang="en-US" altLang="zh-TW" sz="2400" b="0" i="0" u="none" strike="noStrike" cap="none" spc="0" normalizeH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2</a:t>
            </a:r>
            <a:endParaRPr kumimoji="0" lang="zh-TW" altLang="en-US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59572708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Virtualbox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566323" y="3331306"/>
            <a:ext cx="4357149" cy="1949252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 scaled="0"/>
          </a:gradFill>
          <a:ln w="12700" cap="flat">
            <a:noFill/>
            <a:miter lim="400000"/>
          </a:ln>
          <a:effectLst>
            <a:outerShdw blurRad="76200" dir="18900000" rotWithShape="0">
              <a:srgbClr val="000000">
                <a:alpha val="8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TW" sz="2400" dirty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TW" sz="2400" dirty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TW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TW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070785" y="3331306"/>
            <a:ext cx="2955985" cy="1949252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 scaled="0"/>
          </a:gradFill>
          <a:ln w="12700" cap="flat">
            <a:noFill/>
            <a:miter lim="400000"/>
          </a:ln>
          <a:effectLst>
            <a:outerShdw blurRad="76200" dir="18900000" rotWithShape="0">
              <a:srgbClr val="000000">
                <a:alpha val="8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TW" sz="2400" dirty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TW" sz="2400" dirty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sz="2400" dirty="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rPr>
              <a:t>Controller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TW" sz="2400" dirty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TW" sz="2400" dirty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</a:endParaRPr>
          </a:p>
        </p:txBody>
      </p:sp>
      <p:sp>
        <p:nvSpPr>
          <p:cNvPr id="6" name="矩形 5"/>
          <p:cNvSpPr/>
          <p:nvPr/>
        </p:nvSpPr>
        <p:spPr>
          <a:xfrm>
            <a:off x="4661140" y="6609011"/>
            <a:ext cx="2955985" cy="471924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2400" dirty="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rPr>
              <a:t>內部網路</a:t>
            </a:r>
            <a:endParaRPr kumimoji="0" lang="en-US" altLang="zh-TW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8" name="直線接點 7"/>
          <p:cNvCxnSpPr>
            <a:stCxn id="4" idx="2"/>
          </p:cNvCxnSpPr>
          <p:nvPr/>
        </p:nvCxnSpPr>
        <p:spPr>
          <a:xfrm>
            <a:off x="3732362" y="5280558"/>
            <a:ext cx="1713781" cy="1328453"/>
          </a:xfrm>
          <a:prstGeom prst="line">
            <a:avLst/>
          </a:prstGeom>
          <a:noFill/>
          <a:ln w="25400" cap="flat">
            <a:solidFill>
              <a:srgbClr val="FFFFFF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" name="直線接點 9"/>
          <p:cNvCxnSpPr/>
          <p:nvPr/>
        </p:nvCxnSpPr>
        <p:spPr>
          <a:xfrm flipH="1">
            <a:off x="6958642" y="5280558"/>
            <a:ext cx="1380226" cy="1328453"/>
          </a:xfrm>
          <a:prstGeom prst="line">
            <a:avLst/>
          </a:prstGeom>
          <a:noFill/>
          <a:ln w="25400" cap="flat">
            <a:solidFill>
              <a:srgbClr val="FFFFFF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" name="矩形 10"/>
          <p:cNvSpPr/>
          <p:nvPr/>
        </p:nvSpPr>
        <p:spPr>
          <a:xfrm>
            <a:off x="9282023" y="6609011"/>
            <a:ext cx="2955985" cy="471924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sz="2400" dirty="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rPr>
              <a:t>NAT</a:t>
            </a:r>
            <a:endParaRPr kumimoji="0" lang="en-US" altLang="zh-TW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3" name="直線接點 12"/>
          <p:cNvCxnSpPr>
            <a:endCxn id="11" idx="0"/>
          </p:cNvCxnSpPr>
          <p:nvPr/>
        </p:nvCxnSpPr>
        <p:spPr>
          <a:xfrm>
            <a:off x="8787442" y="5280558"/>
            <a:ext cx="1972574" cy="1328453"/>
          </a:xfrm>
          <a:prstGeom prst="line">
            <a:avLst/>
          </a:prstGeom>
          <a:noFill/>
          <a:ln w="25400" cap="flat">
            <a:solidFill>
              <a:srgbClr val="FFFFFF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" name="雲朵形 13"/>
          <p:cNvSpPr/>
          <p:nvPr/>
        </p:nvSpPr>
        <p:spPr>
          <a:xfrm>
            <a:off x="9773729" y="7636858"/>
            <a:ext cx="2343510" cy="1842810"/>
          </a:xfrm>
          <a:prstGeom prst="cloud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TW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TW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Helvetica Light"/>
              </a:rPr>
              <a:t>Internet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TW" sz="2400" dirty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</a:endParaRPr>
          </a:p>
        </p:txBody>
      </p:sp>
      <p:cxnSp>
        <p:nvCxnSpPr>
          <p:cNvPr id="16" name="直線接點 15"/>
          <p:cNvCxnSpPr>
            <a:stCxn id="11" idx="2"/>
            <a:endCxn id="14" idx="3"/>
          </p:cNvCxnSpPr>
          <p:nvPr/>
        </p:nvCxnSpPr>
        <p:spPr>
          <a:xfrm>
            <a:off x="10760016" y="7080935"/>
            <a:ext cx="185468" cy="661287"/>
          </a:xfrm>
          <a:prstGeom prst="line">
            <a:avLst/>
          </a:prstGeom>
          <a:noFill/>
          <a:ln w="25400" cap="flat">
            <a:solidFill>
              <a:srgbClr val="FFFFFF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026" name="Picture 2" descr="http://archive.openflow.org/wk/images/9/9f/Router_topo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74"/>
          <a:stretch/>
        </p:blipFill>
        <p:spPr bwMode="auto">
          <a:xfrm>
            <a:off x="1770032" y="3712699"/>
            <a:ext cx="3924659" cy="1320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/>
          <p:cNvSpPr/>
          <p:nvPr/>
        </p:nvSpPr>
        <p:spPr>
          <a:xfrm>
            <a:off x="3048000" y="3712699"/>
            <a:ext cx="1500996" cy="410727"/>
          </a:xfrm>
          <a:prstGeom prst="rect">
            <a:avLst/>
          </a:prstGeom>
          <a:solidFill>
            <a:schemeClr val="tx1"/>
          </a:solidFill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2" name="手繪多邊形 11"/>
          <p:cNvSpPr/>
          <p:nvPr/>
        </p:nvSpPr>
        <p:spPr>
          <a:xfrm>
            <a:off x="4508740" y="4525992"/>
            <a:ext cx="3427562" cy="967584"/>
          </a:xfrm>
          <a:custGeom>
            <a:avLst/>
            <a:gdLst>
              <a:gd name="connsiteX0" fmla="*/ 0 w 3427562"/>
              <a:gd name="connsiteY0" fmla="*/ 0 h 967584"/>
              <a:gd name="connsiteX1" fmla="*/ 776377 w 3427562"/>
              <a:gd name="connsiteY1" fmla="*/ 966159 h 967584"/>
              <a:gd name="connsiteX2" fmla="*/ 3427562 w 3427562"/>
              <a:gd name="connsiteY2" fmla="*/ 172529 h 96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7562" h="967584">
                <a:moveTo>
                  <a:pt x="0" y="0"/>
                </a:moveTo>
                <a:cubicBezTo>
                  <a:pt x="102558" y="468702"/>
                  <a:pt x="205117" y="937404"/>
                  <a:pt x="776377" y="966159"/>
                </a:cubicBezTo>
                <a:cubicBezTo>
                  <a:pt x="1347637" y="994914"/>
                  <a:pt x="2387599" y="583721"/>
                  <a:pt x="3427562" y="172529"/>
                </a:cubicBezTo>
              </a:path>
            </a:pathLst>
          </a:custGeom>
          <a:noFill/>
          <a:ln w="28575" cap="flat">
            <a:solidFill>
              <a:schemeClr val="bg1"/>
            </a:solidFill>
            <a:prstDash val="dashDot"/>
            <a:miter lim="400000"/>
            <a:headEnd type="none" w="med" len="med"/>
            <a:tailEnd type="arrow" w="med" len="med"/>
          </a:ln>
          <a:effectLst>
            <a:outerShdw blurRad="76200" dir="18900000" rotWithShape="0">
              <a:srgbClr val="000000">
                <a:alpha val="8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5" name="手繪多邊形 14"/>
          <p:cNvSpPr/>
          <p:nvPr/>
        </p:nvSpPr>
        <p:spPr>
          <a:xfrm>
            <a:off x="3061818" y="4418110"/>
            <a:ext cx="4983752" cy="1912610"/>
          </a:xfrm>
          <a:custGeom>
            <a:avLst/>
            <a:gdLst>
              <a:gd name="connsiteX0" fmla="*/ 78197 w 4983752"/>
              <a:gd name="connsiteY0" fmla="*/ 113633 h 1912610"/>
              <a:gd name="connsiteX1" fmla="*/ 147208 w 4983752"/>
              <a:gd name="connsiteY1" fmla="*/ 171143 h 1912610"/>
              <a:gd name="connsiteX2" fmla="*/ 1418167 w 4983752"/>
              <a:gd name="connsiteY2" fmla="*/ 1741150 h 1912610"/>
              <a:gd name="connsiteX3" fmla="*/ 2993925 w 4983752"/>
              <a:gd name="connsiteY3" fmla="*/ 1723898 h 1912610"/>
              <a:gd name="connsiteX4" fmla="*/ 4983752 w 4983752"/>
              <a:gd name="connsiteY4" fmla="*/ 429935 h 1912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83752" h="1912610">
                <a:moveTo>
                  <a:pt x="78197" y="113633"/>
                </a:moveTo>
                <a:cubicBezTo>
                  <a:pt x="1038" y="6761"/>
                  <a:pt x="-76120" y="-100110"/>
                  <a:pt x="147208" y="171143"/>
                </a:cubicBezTo>
                <a:cubicBezTo>
                  <a:pt x="370536" y="442396"/>
                  <a:pt x="943714" y="1482357"/>
                  <a:pt x="1418167" y="1741150"/>
                </a:cubicBezTo>
                <a:cubicBezTo>
                  <a:pt x="1892620" y="1999943"/>
                  <a:pt x="2399661" y="1942434"/>
                  <a:pt x="2993925" y="1723898"/>
                </a:cubicBezTo>
                <a:cubicBezTo>
                  <a:pt x="3588189" y="1505362"/>
                  <a:pt x="4285970" y="967648"/>
                  <a:pt x="4983752" y="429935"/>
                </a:cubicBezTo>
              </a:path>
            </a:pathLst>
          </a:custGeom>
          <a:noFill/>
          <a:ln w="28575" cap="flat">
            <a:solidFill>
              <a:schemeClr val="bg1"/>
            </a:solidFill>
            <a:prstDash val="dashDot"/>
            <a:miter lim="400000"/>
            <a:headEnd type="none" w="med" len="med"/>
            <a:tailEnd type="arrow" w="med" len="med"/>
          </a:ln>
          <a:effectLst>
            <a:outerShdw blurRad="76200" dir="18900000" rotWithShape="0">
              <a:srgbClr val="000000">
                <a:alpha val="8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452694937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VirtualBox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52500" y="2932982"/>
            <a:ext cx="11099800" cy="2357886"/>
          </a:xfrm>
        </p:spPr>
        <p:txBody>
          <a:bodyPr>
            <a:normAutofit fontScale="85000" lnSpcReduction="20000"/>
          </a:bodyPr>
          <a:lstStyle/>
          <a:p>
            <a:r>
              <a:rPr lang="en-US" altLang="zh-TW" dirty="0"/>
              <a:t>Setup interfaces in Ubuntu</a:t>
            </a:r>
          </a:p>
          <a:p>
            <a:pPr lvl="1"/>
            <a:r>
              <a:rPr lang="en-US" altLang="zh-TW" dirty="0" err="1"/>
              <a:t>sudo</a:t>
            </a:r>
            <a:r>
              <a:rPr lang="en-US" altLang="zh-TW" dirty="0"/>
              <a:t> </a:t>
            </a:r>
            <a:r>
              <a:rPr lang="en-US" altLang="zh-TW" dirty="0" err="1"/>
              <a:t>dhclient</a:t>
            </a:r>
            <a:r>
              <a:rPr lang="en-US" altLang="zh-TW" dirty="0"/>
              <a:t> enp0s3</a:t>
            </a:r>
          </a:p>
          <a:p>
            <a:pPr lvl="1"/>
            <a:r>
              <a:rPr lang="en-US" altLang="zh-TW" dirty="0" err="1"/>
              <a:t>sudo</a:t>
            </a:r>
            <a:r>
              <a:rPr lang="en-US" altLang="zh-TW" dirty="0"/>
              <a:t> </a:t>
            </a:r>
            <a:r>
              <a:rPr lang="en-US" altLang="zh-TW" dirty="0" err="1"/>
              <a:t>ifconfig</a:t>
            </a:r>
            <a:r>
              <a:rPr lang="en-US" altLang="zh-TW" dirty="0"/>
              <a:t> enp0s8 192.168.100.1</a:t>
            </a:r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2" t="41745" r="58653"/>
          <a:stretch/>
        </p:blipFill>
        <p:spPr>
          <a:xfrm>
            <a:off x="2720196" y="5060830"/>
            <a:ext cx="4951562" cy="426144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518913" y="5106838"/>
            <a:ext cx="805132" cy="270294"/>
          </a:xfrm>
          <a:prstGeom prst="rect">
            <a:avLst/>
          </a:prstGeom>
          <a:noFill/>
          <a:ln w="28575" cap="flat">
            <a:solidFill>
              <a:schemeClr val="bg1"/>
            </a:solidFill>
            <a:miter lim="400000"/>
          </a:ln>
          <a:effectLst>
            <a:outerShdw blurRad="76200" dir="18900000" rotWithShape="0">
              <a:srgbClr val="000000">
                <a:alpha val="8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518913" y="6150634"/>
            <a:ext cx="805132" cy="270294"/>
          </a:xfrm>
          <a:prstGeom prst="rect">
            <a:avLst/>
          </a:prstGeom>
          <a:noFill/>
          <a:ln w="28575" cap="flat">
            <a:solidFill>
              <a:schemeClr val="bg1"/>
            </a:solidFill>
            <a:miter lim="400000"/>
          </a:ln>
          <a:effectLst>
            <a:outerShdw blurRad="76200" dir="18900000" rotWithShape="0">
              <a:srgbClr val="000000">
                <a:alpha val="8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80122994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VirtualBox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52500" y="3197525"/>
            <a:ext cx="11099800" cy="2357886"/>
          </a:xfrm>
        </p:spPr>
        <p:txBody>
          <a:bodyPr>
            <a:normAutofit/>
          </a:bodyPr>
          <a:lstStyle/>
          <a:p>
            <a:r>
              <a:rPr lang="en-US" altLang="zh-TW" dirty="0"/>
              <a:t>Setup interfaces in </a:t>
            </a:r>
            <a:r>
              <a:rPr lang="en-US" altLang="zh-TW" dirty="0" err="1"/>
              <a:t>Mininet</a:t>
            </a:r>
            <a:endParaRPr lang="en-US" altLang="zh-TW" dirty="0"/>
          </a:p>
          <a:p>
            <a:pPr lvl="1"/>
            <a:r>
              <a:rPr lang="en-US" altLang="zh-TW" dirty="0" err="1"/>
              <a:t>sudo</a:t>
            </a:r>
            <a:r>
              <a:rPr lang="en-US" altLang="zh-TW" dirty="0"/>
              <a:t> </a:t>
            </a:r>
            <a:r>
              <a:rPr lang="en-US" altLang="zh-TW" dirty="0" err="1"/>
              <a:t>ifconfig</a:t>
            </a:r>
            <a:r>
              <a:rPr lang="en-US" altLang="zh-TW" dirty="0"/>
              <a:t> eth0 192.168.100.2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7977024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Virtualbox</a:t>
            </a:r>
          </a:p>
        </p:txBody>
      </p:sp>
      <p:sp>
        <p:nvSpPr>
          <p:cNvPr id="133" name="Shape 1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double-click on the .ovf file and import it</a:t>
            </a:r>
          </a:p>
          <a:p>
            <a:r>
              <a:t>If you get errors importing the .ovf file, you can simply create a new VM of the appropriate type (e.g. Linux, Ubuntu 64-bit) and use the .vmdk file as the virtual hard disk for the new VM.</a:t>
            </a:r>
          </a:p>
          <a:p>
            <a:r>
              <a:t>Select “settings,” and add an additional </a:t>
            </a:r>
            <a:r>
              <a:rPr i="1">
                <a:solidFill>
                  <a:schemeClr val="accent2"/>
                </a:solidFill>
                <a:latin typeface="Helvetica"/>
                <a:ea typeface="Helvetica"/>
                <a:cs typeface="Helvetica"/>
                <a:sym typeface="Helvetica"/>
              </a:rPr>
              <a:t>host-only</a:t>
            </a:r>
            <a:r>
              <a:rPr i="1">
                <a:latin typeface="Helvetica"/>
                <a:ea typeface="Helvetica"/>
                <a:cs typeface="Helvetica"/>
                <a:sym typeface="Helvetica"/>
              </a:rPr>
              <a:t> network adapter</a:t>
            </a:r>
            <a:r>
              <a:t> that you can use log in to the VM image. Start the VM.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blurRad="76200" dir="18900000" rotWithShape="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23998" dir="2700000" rotWithShape="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blurRad="76200" dir="18900000" rotWithShape="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23998" dir="2700000" rotWithShape="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723</Words>
  <Application>Microsoft Office PowerPoint</Application>
  <PresentationFormat>自定义</PresentationFormat>
  <Paragraphs>127</Paragraphs>
  <Slides>30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1" baseType="lpstr">
      <vt:lpstr>Gradient</vt:lpstr>
      <vt:lpstr>Homework 4: MININET/OPENDAYLIGHT INSTALLATION</vt:lpstr>
      <vt:lpstr>Outline</vt:lpstr>
      <vt:lpstr>Mininet</vt:lpstr>
      <vt:lpstr>Mininet</vt:lpstr>
      <vt:lpstr>Virtualbox</vt:lpstr>
      <vt:lpstr>Virtualbox</vt:lpstr>
      <vt:lpstr>VirtualBox</vt:lpstr>
      <vt:lpstr>VirtualBox</vt:lpstr>
      <vt:lpstr>Virtualbox</vt:lpstr>
      <vt:lpstr>Vmware</vt:lpstr>
      <vt:lpstr>Parallels Desktop</vt:lpstr>
      <vt:lpstr>Log in to VM</vt:lpstr>
      <vt:lpstr>Log in via SSH</vt:lpstr>
      <vt:lpstr>OpenDaylight</vt:lpstr>
      <vt:lpstr>OpenDaylight</vt:lpstr>
      <vt:lpstr>OpenDaylight</vt:lpstr>
      <vt:lpstr>Install feature</vt:lpstr>
      <vt:lpstr>Topology via Web Page</vt:lpstr>
      <vt:lpstr>launch mininet</vt:lpstr>
      <vt:lpstr>Mininet test</vt:lpstr>
      <vt:lpstr>Get Topology via Rest APIs</vt:lpstr>
      <vt:lpstr>Install flow to vSwitch</vt:lpstr>
      <vt:lpstr>Check Flow</vt:lpstr>
      <vt:lpstr>Test Topology</vt:lpstr>
      <vt:lpstr>Test Traffic</vt:lpstr>
      <vt:lpstr>Check Flow</vt:lpstr>
      <vt:lpstr>Demo</vt:lpstr>
      <vt:lpstr>Appendix </vt:lpstr>
      <vt:lpstr>Appendix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MININET/OPENDAYLIGHT INSTALLATION</dc:title>
  <dc:creator>Kent Shen</dc:creator>
  <cp:lastModifiedBy>Kent Shen</cp:lastModifiedBy>
  <cp:revision>16</cp:revision>
  <dcterms:modified xsi:type="dcterms:W3CDTF">2017-02-23T11:57:39Z</dcterms:modified>
</cp:coreProperties>
</file>